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72" r:id="rId7"/>
    <p:sldId id="261" r:id="rId8"/>
    <p:sldId id="262" r:id="rId9"/>
    <p:sldId id="263" r:id="rId10"/>
    <p:sldId id="265" r:id="rId11"/>
    <p:sldId id="266" r:id="rId12"/>
    <p:sldId id="264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04234-9549-8A46-88B9-F97D83E11916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F7144-3728-B24B-8045-4DE408C22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95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Tit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597025"/>
            <a:ext cx="7583488" cy="1679575"/>
          </a:xfrm>
        </p:spPr>
        <p:txBody>
          <a:bodyPr anchor="b" anchorCtr="0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276600"/>
            <a:ext cx="7583487" cy="1752600"/>
          </a:xfrm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787" y="838200"/>
            <a:ext cx="3474720" cy="161925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3000" b="1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27892" y="838200"/>
            <a:ext cx="3474720" cy="45720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25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6787" y="2474258"/>
            <a:ext cx="3474720" cy="2743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3" y="1371600"/>
            <a:ext cx="7583488" cy="1371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2743200"/>
            <a:ext cx="4114800" cy="28194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38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365760" indent="-365760">
              <a:defRPr/>
            </a:lvl1pPr>
            <a:lvl2pPr marL="731520" indent="-365760">
              <a:defRPr/>
            </a:lvl2pPr>
            <a:lvl3pPr marL="1097280" indent="-365760">
              <a:defRPr/>
            </a:lvl3pPr>
            <a:lvl4pPr marL="1463040" indent="-365760">
              <a:defRPr/>
            </a:lvl4pPr>
            <a:lvl5pPr marL="1828800" indent="-365760">
              <a:defRPr/>
            </a:lvl5pPr>
            <a:lvl6pPr marL="2194560" indent="-365760">
              <a:defRPr/>
            </a:lvl6pPr>
            <a:lvl7pPr marL="2560320" indent="-365760">
              <a:defRPr/>
            </a:lvl7pPr>
            <a:lvl8pPr marL="2926080" indent="-365760">
              <a:defRPr/>
            </a:lvl8pPr>
            <a:lvl9pPr marL="3291840" indent="-36576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Vertic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838200"/>
            <a:ext cx="1676400" cy="5053013"/>
          </a:xfrm>
        </p:spPr>
        <p:txBody>
          <a:bodyPr vert="eaVert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838200"/>
            <a:ext cx="6019800" cy="505301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Tex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812" y="3254188"/>
            <a:ext cx="7580376" cy="168536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5400" b="1" kern="120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457200"/>
            <a:ext cx="4114800" cy="27432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38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1812" y="4953000"/>
            <a:ext cx="7580376" cy="9144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450" y="1627188"/>
            <a:ext cx="7580376" cy="1682496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4400" b="1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6450" y="3309411"/>
            <a:ext cx="7580376" cy="1755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ct val="90000"/>
              <a:buFont typeface="Wingdings" pitchFamily="2" charset="2"/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6788" y="1600200"/>
            <a:ext cx="3529584" cy="4288536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defRPr sz="1800"/>
            </a:lvl6pPr>
            <a:lvl7pPr marL="1603375" indent="-231775">
              <a:defRPr sz="1800"/>
            </a:lvl7pPr>
            <a:lvl8pPr marL="1828800" indent="-231775">
              <a:defRPr sz="1800"/>
            </a:lvl8pPr>
            <a:lvl9pPr marL="2060575" indent="-231775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529584" cy="4288536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defRPr sz="1800"/>
            </a:lvl6pPr>
            <a:lvl7pPr marL="1603375" indent="-231775">
              <a:defRPr sz="1800"/>
            </a:lvl7pPr>
            <a:lvl8pPr marL="1828800" indent="-231775">
              <a:defRPr sz="1800"/>
            </a:lvl8pPr>
            <a:lvl9pPr marL="2060575" indent="-231775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6216" y="1272988"/>
            <a:ext cx="3529584" cy="879475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6216" y="2174875"/>
            <a:ext cx="3529584" cy="3716338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tabLst/>
              <a:defRPr sz="1800"/>
            </a:lvl6pPr>
            <a:lvl7pPr marL="1603375" indent="-231775">
              <a:tabLst/>
              <a:defRPr sz="1800"/>
            </a:lvl7pPr>
            <a:lvl8pPr marL="1828800" indent="-231775">
              <a:tabLst/>
              <a:defRPr sz="1800"/>
            </a:lvl8pPr>
            <a:lvl9pPr marL="2060575" indent="-231775">
              <a:tabLst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72988"/>
            <a:ext cx="3529584" cy="879475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529584" cy="3716338"/>
          </a:xfrm>
        </p:spPr>
        <p:txBody>
          <a:bodyPr>
            <a:noAutofit/>
          </a:bodyPr>
          <a:lstStyle>
            <a:lvl1pPr marL="2317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6889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9144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1461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13716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16033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18288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20605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787" y="838200"/>
            <a:ext cx="3474720" cy="161925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3000" b="1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7892" y="838200"/>
            <a:ext cx="3474720" cy="4572000"/>
          </a:xfrm>
        </p:spPr>
        <p:txBody>
          <a:bodyPr>
            <a:normAutofit/>
          </a:bodyPr>
          <a:lstStyle>
            <a:lvl1pPr marL="282575" indent="-282575">
              <a:defRPr sz="2400"/>
            </a:lvl1pPr>
            <a:lvl2pPr marL="573088" indent="-282575">
              <a:defRPr sz="2200"/>
            </a:lvl2pPr>
            <a:lvl3pPr marL="855663" indent="-282575">
              <a:defRPr sz="2000"/>
            </a:lvl3pPr>
            <a:lvl4pPr marL="1146175" indent="-282575">
              <a:defRPr sz="1800"/>
            </a:lvl4pPr>
            <a:lvl5pPr marL="1430338" indent="-282575">
              <a:defRPr sz="1800"/>
            </a:lvl5pPr>
            <a:lvl6pPr marL="1712913" indent="-282575">
              <a:defRPr sz="1800"/>
            </a:lvl6pPr>
            <a:lvl7pPr marL="2003425" indent="-282575">
              <a:defRPr sz="1800"/>
            </a:lvl7pPr>
            <a:lvl8pPr marL="2286000" indent="-282575">
              <a:defRPr sz="1800"/>
            </a:lvl8pPr>
            <a:lvl9pPr marL="2568575" indent="-282575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6787" y="2474258"/>
            <a:ext cx="3474720" cy="2743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Text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675" y="1600200"/>
            <a:ext cx="7232650" cy="4291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86400" y="617220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172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</p:sldLayoutIdLst>
  <p:txStyles>
    <p:titleStyle>
      <a:lvl1pPr algn="ctr" defTabSz="914400" rtl="0" eaLnBrk="1" latinLnBrk="0" hangingPunct="1">
        <a:lnSpc>
          <a:spcPct val="95000"/>
        </a:lnSpc>
        <a:spcBef>
          <a:spcPct val="0"/>
        </a:spcBef>
        <a:buNone/>
        <a:defRPr sz="4800" b="1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spcAft>
          <a:spcPts val="0"/>
        </a:spcAft>
        <a:buSzPct val="90000"/>
        <a:buFont typeface="Wingdings" pitchFamily="2" charset="2"/>
        <a:buChar char=""/>
        <a:defRPr sz="24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"/>
        <a:defRPr sz="22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"/>
        <a:defRPr sz="20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"/>
        <a:defRPr sz="18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"/>
        <a:defRPr sz="18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{"/>
        <a:defRPr lang="en-US" sz="1800" kern="120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|"/>
        <a:defRPr lang="en-US" sz="1800" kern="1200" baseline="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{"/>
        <a:defRPr lang="en-US" sz="1800" kern="1200" baseline="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|"/>
        <a:defRPr lang="en-US" sz="1800" kern="1200" dirty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2436812"/>
            <a:ext cx="7583488" cy="1679575"/>
          </a:xfrm>
        </p:spPr>
        <p:txBody>
          <a:bodyPr/>
          <a:lstStyle/>
          <a:p>
            <a:r>
              <a:rPr lang="en-US" sz="4000" dirty="0" smtClean="0">
                <a:solidFill>
                  <a:srgbClr val="000000"/>
                </a:solidFill>
              </a:rPr>
              <a:t>Lesson 26</a:t>
            </a:r>
            <a:br>
              <a:rPr lang="en-US" sz="4000" dirty="0" smtClean="0">
                <a:solidFill>
                  <a:srgbClr val="000000"/>
                </a:solidFill>
              </a:rPr>
            </a:br>
            <a:r>
              <a:rPr lang="en-US" sz="4000" i="1" u="sng" dirty="0" smtClean="0">
                <a:solidFill>
                  <a:srgbClr val="000000"/>
                </a:solidFill>
              </a:rPr>
              <a:t>Objective: </a:t>
            </a:r>
            <a:r>
              <a:rPr lang="en-US" sz="4000" dirty="0" smtClean="0">
                <a:solidFill>
                  <a:srgbClr val="000000"/>
                </a:solidFill>
              </a:rPr>
              <a:t>Divide a unit fraction by a whole number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68107"/>
            <a:ext cx="7583487" cy="766199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 the end of the lesson, you will be able to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0780" y="5831646"/>
            <a:ext cx="5283747" cy="889000"/>
          </a:xfrm>
        </p:spPr>
        <p:txBody>
          <a:bodyPr/>
          <a:lstStyle/>
          <a:p>
            <a:r>
              <a:rPr lang="en-US" sz="1800" b="1" dirty="0" smtClean="0">
                <a:solidFill>
                  <a:srgbClr val="333333"/>
                </a:solidFill>
              </a:rPr>
              <a:t>5th Grade Module 4– Lesson 26</a:t>
            </a:r>
          </a:p>
          <a:p>
            <a:r>
              <a:rPr lang="en-US" sz="1800" b="1" dirty="0" smtClean="0">
                <a:solidFill>
                  <a:srgbClr val="333333"/>
                </a:solidFill>
              </a:rPr>
              <a:t>K. Clauson</a:t>
            </a:r>
            <a:endParaRPr lang="en-US" sz="1800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15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46485"/>
            <a:ext cx="7583488" cy="1143000"/>
          </a:xfrm>
        </p:spPr>
        <p:txBody>
          <a:bodyPr/>
          <a:lstStyle/>
          <a:p>
            <a:pPr algn="l"/>
            <a:r>
              <a:rPr lang="en-US" sz="2800" u="sng" dirty="0" smtClean="0">
                <a:solidFill>
                  <a:srgbClr val="000000"/>
                </a:solidFill>
              </a:rPr>
              <a:t>Problem 1</a:t>
            </a:r>
            <a:br>
              <a:rPr lang="en-US" sz="2800" u="sng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Nolan gives some pans of brownies to his 3 friends to share equally.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940081"/>
            <a:ext cx="7232650" cy="4291013"/>
          </a:xfrm>
        </p:spPr>
        <p:txBody>
          <a:bodyPr/>
          <a:lstStyle/>
          <a:p>
            <a:pPr>
              <a:buAutoNum type="alphaLcParenR"/>
            </a:pPr>
            <a:r>
              <a:rPr lang="en-US" dirty="0" smtClean="0">
                <a:solidFill>
                  <a:srgbClr val="000000"/>
                </a:solidFill>
              </a:rPr>
              <a:t>If he has </a:t>
            </a:r>
            <a:r>
              <a:rPr lang="en-US" b="1" dirty="0" smtClean="0">
                <a:solidFill>
                  <a:srgbClr val="0000FF"/>
                </a:solidFill>
              </a:rPr>
              <a:t>½ pan </a:t>
            </a:r>
            <a:r>
              <a:rPr lang="en-US" dirty="0" smtClean="0">
                <a:solidFill>
                  <a:srgbClr val="000000"/>
                </a:solidFill>
              </a:rPr>
              <a:t>of brownies, how many pans of brownies will each friend get?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			         1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* How can we show how many people are sharing this ½ pan of brownie? Turn and talk.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* What fraction of the pan will each friend get?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30846" y="3488256"/>
            <a:ext cx="6134752" cy="8049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>
            <a:stCxn id="5" idx="0"/>
            <a:endCxn id="5" idx="2"/>
          </p:cNvCxnSpPr>
          <p:nvPr/>
        </p:nvCxnSpPr>
        <p:spPr>
          <a:xfrm>
            <a:off x="4498222" y="3488256"/>
            <a:ext cx="0" cy="80498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67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46485"/>
            <a:ext cx="7583488" cy="1143000"/>
          </a:xfrm>
        </p:spPr>
        <p:txBody>
          <a:bodyPr/>
          <a:lstStyle/>
          <a:p>
            <a:pPr algn="l"/>
            <a:r>
              <a:rPr lang="en-US" sz="2800" u="sng" dirty="0" smtClean="0">
                <a:solidFill>
                  <a:srgbClr val="000000"/>
                </a:solidFill>
              </a:rPr>
              <a:t>Problem 1</a:t>
            </a:r>
            <a:br>
              <a:rPr lang="en-US" sz="2800" u="sng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Nolan gives some pans of brownies to his 3 friends to share equally.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940081"/>
            <a:ext cx="7232650" cy="4291013"/>
          </a:xfrm>
        </p:spPr>
        <p:txBody>
          <a:bodyPr/>
          <a:lstStyle/>
          <a:p>
            <a:pPr>
              <a:buAutoNum type="alphaLcParenR"/>
            </a:pPr>
            <a:r>
              <a:rPr lang="en-US" dirty="0" smtClean="0">
                <a:solidFill>
                  <a:srgbClr val="000000"/>
                </a:solidFill>
              </a:rPr>
              <a:t>If he has </a:t>
            </a:r>
            <a:r>
              <a:rPr lang="en-US" b="1" dirty="0" smtClean="0">
                <a:solidFill>
                  <a:srgbClr val="0000FF"/>
                </a:solidFill>
              </a:rPr>
              <a:t>½ pan </a:t>
            </a:r>
            <a:r>
              <a:rPr lang="en-US" dirty="0" smtClean="0">
                <a:solidFill>
                  <a:srgbClr val="000000"/>
                </a:solidFill>
              </a:rPr>
              <a:t>of brownies, how many pans of brownies will each friend get?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			  </a:t>
            </a:r>
            <a:r>
              <a:rPr lang="en-US" b="1" dirty="0" smtClean="0">
                <a:solidFill>
                  <a:srgbClr val="800000"/>
                </a:solidFill>
              </a:rPr>
              <a:t> Answer!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605" y="3398814"/>
            <a:ext cx="6035152" cy="306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1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46485"/>
            <a:ext cx="7583488" cy="1143000"/>
          </a:xfrm>
        </p:spPr>
        <p:txBody>
          <a:bodyPr/>
          <a:lstStyle/>
          <a:p>
            <a:pPr algn="l"/>
            <a:r>
              <a:rPr lang="en-US" sz="2800" u="sng" dirty="0" smtClean="0">
                <a:solidFill>
                  <a:srgbClr val="000000"/>
                </a:solidFill>
              </a:rPr>
              <a:t>Problem 1</a:t>
            </a:r>
            <a:br>
              <a:rPr lang="en-US" sz="2800" u="sng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Nolan gives some pans of brownies to his 3 friends to share equally.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940081"/>
            <a:ext cx="7232650" cy="429101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a) If he has </a:t>
            </a:r>
            <a:r>
              <a:rPr lang="en-US" b="1" dirty="0" smtClean="0">
                <a:solidFill>
                  <a:srgbClr val="0000FF"/>
                </a:solidFill>
              </a:rPr>
              <a:t>1/3 pan </a:t>
            </a:r>
            <a:r>
              <a:rPr lang="en-US" dirty="0" smtClean="0">
                <a:solidFill>
                  <a:srgbClr val="000000"/>
                </a:solidFill>
              </a:rPr>
              <a:t>of brownies, how many pans of brownies will each friend get?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*Work with a partner to solve this!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200" y="2929094"/>
            <a:ext cx="6197600" cy="33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72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u="sng" dirty="0" smtClean="0">
                <a:solidFill>
                  <a:schemeClr val="tx1"/>
                </a:solidFill>
              </a:rPr>
              <a:t>Problem 2</a:t>
            </a:r>
            <a:br>
              <a:rPr lang="en-US" sz="2800" u="sng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1/5 ÷ 2 =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Work independently to solve this problem.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Draw a tape diagram to show your thinking!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0" y="3300413"/>
            <a:ext cx="55880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8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139" y="440128"/>
            <a:ext cx="8173708" cy="2074860"/>
          </a:xfrm>
        </p:spPr>
        <p:txBody>
          <a:bodyPr/>
          <a:lstStyle/>
          <a:p>
            <a:pPr algn="l"/>
            <a:r>
              <a:rPr lang="en-US" sz="2800" u="sng" dirty="0" smtClean="0">
                <a:solidFill>
                  <a:srgbClr val="000000"/>
                </a:solidFill>
              </a:rPr>
              <a:t>Problem 3</a:t>
            </a:r>
            <a:br>
              <a:rPr lang="en-US" sz="2800" u="sng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If Melanie pours ½ liter of water into 4 bottles, putting an equal amount in each, how many liters of water will be in each bottle?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64" y="5419645"/>
            <a:ext cx="2676657" cy="12549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910" y="2497099"/>
            <a:ext cx="5740400" cy="279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598" y="268532"/>
            <a:ext cx="1076613" cy="77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6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Work on Problem Set 26.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work!</a:t>
            </a:r>
          </a:p>
          <a:p>
            <a:pPr marL="0" indent="0">
              <a:buNone/>
            </a:pPr>
            <a:r>
              <a:rPr lang="en-US" sz="2900" dirty="0">
                <a:latin typeface="Century Gothic" pitchFamily="34" charset="0"/>
              </a:rPr>
              <a:t>---------------------------------------------------------------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----</a:t>
            </a: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4– Lesson 25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48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73326" y="6040772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4- Lesson 26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14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8600" y="6234112"/>
            <a:ext cx="2895600" cy="365125"/>
          </a:xfrm>
        </p:spPr>
        <p:txBody>
          <a:bodyPr/>
          <a:lstStyle/>
          <a:p>
            <a:r>
              <a:rPr lang="en-US" dirty="0" smtClean="0"/>
              <a:t>5th Grade Module 4– Lesson 26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738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26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71846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Count by Fractions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8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68532"/>
            <a:ext cx="7583488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Divide Whole Numbers by Fractions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1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Multiply Fractions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3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Application Problem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5514" y="1232647"/>
            <a:ext cx="77548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 race begins with </a:t>
            </a:r>
            <a:r>
              <a:rPr lang="en-US" sz="2400" dirty="0" smtClean="0"/>
              <a:t>2 ½  </a:t>
            </a:r>
            <a:r>
              <a:rPr lang="en-US" sz="2400" dirty="0"/>
              <a:t>miles through town, continues through the park for </a:t>
            </a:r>
            <a:r>
              <a:rPr lang="en-US" sz="2400" dirty="0" smtClean="0"/>
              <a:t>2 1/3 miles</a:t>
            </a:r>
            <a:r>
              <a:rPr lang="en-US" sz="2400" dirty="0"/>
              <a:t>, and finishes at the track after the last </a:t>
            </a:r>
            <a:r>
              <a:rPr lang="en-US" sz="2400" dirty="0" smtClean="0"/>
              <a:t>1/6 </a:t>
            </a:r>
            <a:r>
              <a:rPr lang="en-US" sz="2400" dirty="0"/>
              <a:t>mile. A volunteer is stationed every quarter mile and at the finish line to pass out cups of water and cheer on the runners. How many volunteers are needed?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109" y="3721515"/>
            <a:ext cx="3934826" cy="2907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905" y="4856907"/>
            <a:ext cx="4149453" cy="1435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8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58852"/>
            <a:ext cx="7583488" cy="1143000"/>
          </a:xfrm>
        </p:spPr>
        <p:txBody>
          <a:bodyPr/>
          <a:lstStyle/>
          <a:p>
            <a:r>
              <a:rPr lang="en-US" dirty="0" smtClean="0"/>
              <a:t>Our work today will discuss Nolan and his pan of brownies!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715" y="2770233"/>
            <a:ext cx="3505200" cy="2324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651" y="3932283"/>
            <a:ext cx="32893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46485"/>
            <a:ext cx="7583488" cy="1143000"/>
          </a:xfrm>
        </p:spPr>
        <p:txBody>
          <a:bodyPr/>
          <a:lstStyle/>
          <a:p>
            <a:pPr algn="l"/>
            <a:r>
              <a:rPr lang="en-US" sz="2800" u="sng" dirty="0" smtClean="0">
                <a:solidFill>
                  <a:srgbClr val="000000"/>
                </a:solidFill>
              </a:rPr>
              <a:t>Problem 1</a:t>
            </a:r>
            <a:br>
              <a:rPr lang="en-US" sz="2800" u="sng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Nolan gives some pans of brownies to his 3 friends to share equally.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2186302"/>
            <a:ext cx="7583487" cy="429101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a) If he has </a:t>
            </a:r>
            <a:r>
              <a:rPr lang="en-US" b="1" dirty="0" smtClean="0">
                <a:solidFill>
                  <a:srgbClr val="0000FF"/>
                </a:solidFill>
              </a:rPr>
              <a:t>3 pans </a:t>
            </a:r>
            <a:r>
              <a:rPr lang="en-US" dirty="0" smtClean="0">
                <a:solidFill>
                  <a:srgbClr val="000000"/>
                </a:solidFill>
              </a:rPr>
              <a:t>of brownies, how many pans of brownies will each friend get?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*How many pans of brownies does Nolan have?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* The pans of brownies are divided equally among how many friends?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* Say the division sentence with the answer.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94045" y="89972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26706" y="5860980"/>
            <a:ext cx="6814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800000"/>
                </a:solidFill>
              </a:rPr>
              <a:t>3</a:t>
            </a:r>
            <a:r>
              <a:rPr lang="en-US" sz="2400" b="1" dirty="0" smtClean="0">
                <a:solidFill>
                  <a:srgbClr val="800000"/>
                </a:solidFill>
              </a:rPr>
              <a:t> ÷ 3 = 1</a:t>
            </a:r>
          </a:p>
          <a:p>
            <a:r>
              <a:rPr lang="en-US" sz="2400" b="1" dirty="0" smtClean="0">
                <a:solidFill>
                  <a:srgbClr val="800000"/>
                </a:solidFill>
              </a:rPr>
              <a:t>Each friend will get one pan of brownies!</a:t>
            </a:r>
            <a:endParaRPr lang="en-US" sz="2400" b="1" dirty="0">
              <a:solidFill>
                <a:srgbClr val="8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278" y="1305551"/>
            <a:ext cx="1323533" cy="88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87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46485"/>
            <a:ext cx="7583488" cy="1143000"/>
          </a:xfrm>
        </p:spPr>
        <p:txBody>
          <a:bodyPr/>
          <a:lstStyle/>
          <a:p>
            <a:pPr algn="l"/>
            <a:r>
              <a:rPr lang="en-US" sz="2800" u="sng" dirty="0" smtClean="0">
                <a:solidFill>
                  <a:srgbClr val="000000"/>
                </a:solidFill>
              </a:rPr>
              <a:t>Problem 1</a:t>
            </a:r>
            <a:br>
              <a:rPr lang="en-US" sz="2800" u="sng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Nolan gives some pans of brownies to his 3 friends to share equally.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940081"/>
            <a:ext cx="7232650" cy="429101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a) If he has </a:t>
            </a:r>
            <a:r>
              <a:rPr lang="en-US" b="1" dirty="0" smtClean="0">
                <a:solidFill>
                  <a:srgbClr val="0000FF"/>
                </a:solidFill>
              </a:rPr>
              <a:t>1 pan </a:t>
            </a:r>
            <a:r>
              <a:rPr lang="en-US" dirty="0" smtClean="0">
                <a:solidFill>
                  <a:srgbClr val="000000"/>
                </a:solidFill>
              </a:rPr>
              <a:t>of brownies, how many pans of brownies will each friend get?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* Write a division sentence with the answer.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* Let’s model this thinking with a tape diagram.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8422" y="3982689"/>
            <a:ext cx="6814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800000"/>
                </a:solidFill>
              </a:rPr>
              <a:t>1 ÷ 3 = 1/3</a:t>
            </a:r>
          </a:p>
          <a:p>
            <a:r>
              <a:rPr lang="en-US" sz="2400" b="1" dirty="0" smtClean="0">
                <a:solidFill>
                  <a:srgbClr val="800000"/>
                </a:solidFill>
              </a:rPr>
              <a:t>Each friend will get 1/3 pan of brownies!</a:t>
            </a:r>
            <a:endParaRPr lang="en-US" sz="2400" b="1" dirty="0">
              <a:solidFill>
                <a:srgbClr val="8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63" y="2103089"/>
            <a:ext cx="7454900" cy="37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75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446485"/>
            <a:ext cx="7583488" cy="1143000"/>
          </a:xfrm>
        </p:spPr>
        <p:txBody>
          <a:bodyPr/>
          <a:lstStyle/>
          <a:p>
            <a:pPr algn="l"/>
            <a:r>
              <a:rPr lang="en-US" sz="2800" u="sng" dirty="0" smtClean="0">
                <a:solidFill>
                  <a:srgbClr val="000000"/>
                </a:solidFill>
              </a:rPr>
              <a:t>Problem 1</a:t>
            </a:r>
            <a:br>
              <a:rPr lang="en-US" sz="2800" u="sng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Nolan gives some pans of brownies to his 3 friends to share equally.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940081"/>
            <a:ext cx="7232650" cy="429101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a) If he has </a:t>
            </a:r>
            <a:r>
              <a:rPr lang="en-US" b="1" dirty="0" smtClean="0">
                <a:solidFill>
                  <a:srgbClr val="0000FF"/>
                </a:solidFill>
              </a:rPr>
              <a:t>½ pan </a:t>
            </a:r>
            <a:r>
              <a:rPr lang="en-US" dirty="0" smtClean="0">
                <a:solidFill>
                  <a:srgbClr val="000000"/>
                </a:solidFill>
              </a:rPr>
              <a:t>of brownies, how many pans of brownies will each friend get?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* Now that we have half of a pan instead of 1 whole pan to share, will each friend get more or less than 1/3 pan? Turn and discuss.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8434" y="4865670"/>
            <a:ext cx="30584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Less than!</a:t>
            </a:r>
          </a:p>
          <a:p>
            <a:r>
              <a:rPr lang="en-US" b="1" dirty="0" smtClean="0">
                <a:solidFill>
                  <a:srgbClr val="800000"/>
                </a:solidFill>
              </a:rPr>
              <a:t>We have less to share, but we are sharing with the same number of people. They will get less.</a:t>
            </a:r>
            <a:endParaRPr lang="en-US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22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D16207"/>
      </a:dk2>
      <a:lt2>
        <a:srgbClr val="F0B31E"/>
      </a:lt2>
      <a:accent1>
        <a:srgbClr val="51A6C2"/>
      </a:accent1>
      <a:accent2>
        <a:srgbClr val="51C2A9"/>
      </a:accent2>
      <a:accent3>
        <a:srgbClr val="7EC251"/>
      </a:accent3>
      <a:accent4>
        <a:srgbClr val="E1DC53"/>
      </a:accent4>
      <a:accent5>
        <a:srgbClr val="B54721"/>
      </a:accent5>
      <a:accent6>
        <a:srgbClr val="A16BB1"/>
      </a:accent6>
      <a:hlink>
        <a:srgbClr val="A40A06"/>
      </a:hlink>
      <a:folHlink>
        <a:srgbClr val="837F16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Summer">
      <a:fillStyleLst>
        <a:solidFill>
          <a:schemeClr val="phClr"/>
        </a:solidFill>
        <a:solidFill>
          <a:schemeClr val="phClr">
            <a:tint val="90000"/>
            <a:satMod val="135000"/>
          </a:schemeClr>
        </a:solidFill>
        <a:solidFill>
          <a:schemeClr val="phClr">
            <a:shade val="80000"/>
            <a:satMod val="110000"/>
          </a:schemeClr>
        </a:solidFill>
      </a:fillStyleLst>
      <a:lnStyleLst>
        <a:ln w="9525" cap="flat" cmpd="sng" algn="ctr">
          <a:solidFill>
            <a:schemeClr val="phClr">
              <a:satMod val="135000"/>
            </a:schemeClr>
          </a:solidFill>
          <a:prstDash val="solid"/>
        </a:ln>
        <a:ln w="25400" cap="flat" cmpd="sng" algn="ctr">
          <a:solidFill>
            <a:schemeClr val="phClr">
              <a:satMod val="150000"/>
            </a:schemeClr>
          </a:solidFill>
          <a:prstDash val="solid"/>
        </a:ln>
        <a:ln w="38100" cap="flat" cmpd="sng" algn="ctr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sx="101000" sy="101000" algn="ctr" rotWithShape="0">
              <a:srgbClr val="000000">
                <a:alpha val="50000"/>
              </a:srgbClr>
            </a:outerShdw>
            <a:reflection blurRad="12700" stA="20000" endPos="35000" dist="63500" dir="5400000" sy="-100000" rotWithShape="0"/>
          </a:effectLst>
        </a:effectStyle>
        <a:effectStyle>
          <a:effectLst>
            <a:outerShdw blurRad="127000" sx="103000" sy="103000" algn="ctr" rotWithShape="0">
              <a:srgbClr val="FFFFFF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1200000"/>
            </a:lightRig>
          </a:scene3d>
          <a:sp3d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/>
            </a:gs>
            <a:gs pos="100000">
              <a:schemeClr val="tx2"/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Summer.thmx</Template>
  <TotalTime>55</TotalTime>
  <Words>503</Words>
  <Application>Microsoft Office PowerPoint</Application>
  <PresentationFormat>On-screen Show (4:3)</PresentationFormat>
  <Paragraphs>75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Summer</vt:lpstr>
      <vt:lpstr>Lesson 26 Objective: Divide a unit fraction by a whole number</vt:lpstr>
      <vt:lpstr>Count by Fractions</vt:lpstr>
      <vt:lpstr>Divide Whole Numbers by Fractions</vt:lpstr>
      <vt:lpstr>Multiply Fractions</vt:lpstr>
      <vt:lpstr>Application Problem</vt:lpstr>
      <vt:lpstr>Our work today will discuss Nolan and his pan of brownies!</vt:lpstr>
      <vt:lpstr>Problem 1 Nolan gives some pans of brownies to his 3 friends to share equally.</vt:lpstr>
      <vt:lpstr>Problem 1 Nolan gives some pans of brownies to his 3 friends to share equally.</vt:lpstr>
      <vt:lpstr>Problem 1 Nolan gives some pans of brownies to his 3 friends to share equally.</vt:lpstr>
      <vt:lpstr>Problem 1 Nolan gives some pans of brownies to his 3 friends to share equally.</vt:lpstr>
      <vt:lpstr>Problem 1 Nolan gives some pans of brownies to his 3 friends to share equally.</vt:lpstr>
      <vt:lpstr>Problem 1 Nolan gives some pans of brownies to his 3 friends to share equally.</vt:lpstr>
      <vt:lpstr>Problem 2 1/5 ÷ 2 = </vt:lpstr>
      <vt:lpstr>Problem 3 If Melanie pours ½ liter of water into 4 bottles, putting an equal amount in each, how many liters of water will be in each bottle?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26 Objective: Divide a unit fraction by a whole number</dc:title>
  <dc:creator>Keely Clauson</dc:creator>
  <cp:lastModifiedBy>Keely Clauson</cp:lastModifiedBy>
  <cp:revision>8</cp:revision>
  <dcterms:created xsi:type="dcterms:W3CDTF">2015-03-27T03:08:40Z</dcterms:created>
  <dcterms:modified xsi:type="dcterms:W3CDTF">2015-03-27T12:28:52Z</dcterms:modified>
</cp:coreProperties>
</file>